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226" autoAdjust="0"/>
  </p:normalViewPr>
  <p:slideViewPr>
    <p:cSldViewPr snapToGrid="0" showGuides="1">
      <p:cViewPr varScale="1">
        <p:scale>
          <a:sx n="145" d="100"/>
          <a:sy n="145" d="100"/>
        </p:scale>
        <p:origin x="61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D7A45-AC22-4B88-B83E-DBE575E2B15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71C3F3-8445-44CD-B17D-FBBE6F2246B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начисления амортизации</a:t>
          </a:r>
          <a:endParaRPr lang="ru-RU" sz="28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40CD9A-1B8E-4048-A77E-6230DC0B48BB}" type="parTrans" cxnId="{559FEB9D-A6F8-4783-9B84-7C508B3F1E42}">
      <dgm:prSet/>
      <dgm:spPr/>
      <dgm:t>
        <a:bodyPr/>
        <a:lstStyle/>
        <a:p>
          <a:endParaRPr lang="ru-RU"/>
        </a:p>
      </dgm:t>
    </dgm:pt>
    <dgm:pt modelId="{A343C0CC-F31F-4EA6-BA44-9C9D329C3C57}" type="sibTrans" cxnId="{559FEB9D-A6F8-4783-9B84-7C508B3F1E42}">
      <dgm:prSet/>
      <dgm:spPr/>
      <dgm:t>
        <a:bodyPr/>
        <a:lstStyle/>
        <a:p>
          <a:endParaRPr lang="ru-RU"/>
        </a:p>
      </dgm:t>
    </dgm:pt>
    <dgm:pt modelId="{AF5D798B-387E-4E9E-80EE-9ABDF560BB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Линейный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D2560-BEC1-4EA8-A8FA-7AB964E50671}" type="parTrans" cxnId="{867982B7-D127-47A5-A9E5-60E117685C3F}">
      <dgm:prSet/>
      <dgm:spPr/>
      <dgm:t>
        <a:bodyPr/>
        <a:lstStyle/>
        <a:p>
          <a:endParaRPr lang="ru-RU"/>
        </a:p>
      </dgm:t>
    </dgm:pt>
    <dgm:pt modelId="{02EB8024-E7DE-4B65-82E7-BB0ABCEB6177}" type="sibTrans" cxnId="{867982B7-D127-47A5-A9E5-60E117685C3F}">
      <dgm:prSet/>
      <dgm:spPr/>
      <dgm:t>
        <a:bodyPr/>
        <a:lstStyle/>
        <a:p>
          <a:endParaRPr lang="ru-RU"/>
        </a:p>
      </dgm:t>
    </dgm:pt>
    <dgm:pt modelId="{30B995A5-DF7E-448D-8234-36AD93F28FF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Производственный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D33B19-0EA1-4091-A185-266A34A7338A}" type="parTrans" cxnId="{99B49A3D-4E14-4EB0-B254-6224C03FE65D}">
      <dgm:prSet/>
      <dgm:spPr/>
      <dgm:t>
        <a:bodyPr/>
        <a:lstStyle/>
        <a:p>
          <a:endParaRPr lang="ru-RU"/>
        </a:p>
      </dgm:t>
    </dgm:pt>
    <dgm:pt modelId="{053267E8-746A-45AC-805C-4402511B6755}" type="sibTrans" cxnId="{99B49A3D-4E14-4EB0-B254-6224C03FE65D}">
      <dgm:prSet/>
      <dgm:spPr/>
      <dgm:t>
        <a:bodyPr/>
        <a:lstStyle/>
        <a:p>
          <a:endParaRPr lang="ru-RU"/>
        </a:p>
      </dgm:t>
    </dgm:pt>
    <dgm:pt modelId="{B7A437E4-4765-47A0-A01A-62381EABEFC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Уменьшаемого остатка</a:t>
          </a:r>
        </a:p>
      </dgm:t>
    </dgm:pt>
    <dgm:pt modelId="{2190496B-EAA6-4AED-A547-026075FF2A46}" type="parTrans" cxnId="{0460A5BD-B938-4C70-B5C9-1CF36FE4DB2D}">
      <dgm:prSet/>
      <dgm:spPr/>
      <dgm:t>
        <a:bodyPr/>
        <a:lstStyle/>
        <a:p>
          <a:endParaRPr lang="ru-RU"/>
        </a:p>
      </dgm:t>
    </dgm:pt>
    <dgm:pt modelId="{54CC1F67-EEC4-40B5-8D97-B2B59D083C81}" type="sibTrans" cxnId="{0460A5BD-B938-4C70-B5C9-1CF36FE4DB2D}">
      <dgm:prSet/>
      <dgm:spPr/>
      <dgm:t>
        <a:bodyPr/>
        <a:lstStyle/>
        <a:p>
          <a:endParaRPr lang="ru-RU"/>
        </a:p>
      </dgm:t>
    </dgm:pt>
    <dgm:pt modelId="{6FC3C68C-356F-43BE-8DCB-B6DD4A232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сумме чисел лет использования</a:t>
          </a:r>
        </a:p>
      </dgm:t>
    </dgm:pt>
    <dgm:pt modelId="{A3FB90BF-240A-4075-BCBB-14E78439EEBD}" type="parTrans" cxnId="{D6A8437B-7ABD-4478-8D74-3AD268744611}">
      <dgm:prSet/>
      <dgm:spPr/>
      <dgm:t>
        <a:bodyPr/>
        <a:lstStyle/>
        <a:p>
          <a:endParaRPr lang="ru-RU"/>
        </a:p>
      </dgm:t>
    </dgm:pt>
    <dgm:pt modelId="{75E05E38-685E-44C0-8021-C4073AAF64BB}" type="sibTrans" cxnId="{D6A8437B-7ABD-4478-8D74-3AD268744611}">
      <dgm:prSet/>
      <dgm:spPr/>
      <dgm:t>
        <a:bodyPr/>
        <a:lstStyle/>
        <a:p>
          <a:endParaRPr lang="ru-RU"/>
        </a:p>
      </dgm:t>
    </dgm:pt>
    <dgm:pt modelId="{EB46BD2D-A8D3-4593-BB1D-D61484527FAC}" type="pres">
      <dgm:prSet presAssocID="{6D7D7A45-AC22-4B88-B83E-DBE575E2B1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E0324-E961-4AD6-AFA1-B7E6BB3880E7}" type="pres">
      <dgm:prSet presAssocID="{3771C3F3-8445-44CD-B17D-FBBE6F2246BF}" presName="roof" presStyleLbl="dkBgShp" presStyleIdx="0" presStyleCnt="2" custLinFactNeighborX="705" custLinFactNeighborY="-16870"/>
      <dgm:spPr/>
      <dgm:t>
        <a:bodyPr/>
        <a:lstStyle/>
        <a:p>
          <a:endParaRPr lang="ru-RU"/>
        </a:p>
      </dgm:t>
    </dgm:pt>
    <dgm:pt modelId="{8072C382-AB2D-460C-AE03-035EDC20070C}" type="pres">
      <dgm:prSet presAssocID="{3771C3F3-8445-44CD-B17D-FBBE6F2246BF}" presName="pillars" presStyleCnt="0"/>
      <dgm:spPr/>
    </dgm:pt>
    <dgm:pt modelId="{E0F0517F-E667-4955-AB72-71EF35827F9A}" type="pres">
      <dgm:prSet presAssocID="{3771C3F3-8445-44CD-B17D-FBBE6F2246BF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295C5-5CAE-4A08-BA4B-1100CAF7734E}" type="pres">
      <dgm:prSet presAssocID="{30B995A5-DF7E-448D-8234-36AD93F28FFE}" presName="pillarX" presStyleLbl="node1" presStyleIdx="1" presStyleCnt="4" custScaleX="180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DE9A0-F5CB-4DB2-8FB8-178E1DF2F423}" type="pres">
      <dgm:prSet presAssocID="{B7A437E4-4765-47A0-A01A-62381EABEFC2}" presName="pillarX" presStyleLbl="node1" presStyleIdx="2" presStyleCnt="4" custScaleX="13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A630D-2225-44B6-AF84-1260171D1A06}" type="pres">
      <dgm:prSet presAssocID="{6FC3C68C-356F-43BE-8DCB-B6DD4A232D88}" presName="pillarX" presStyleLbl="node1" presStyleIdx="3" presStyleCnt="4" custScaleX="144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AFBE3-C5B5-4254-BAF4-A96DD8B31BF0}" type="pres">
      <dgm:prSet presAssocID="{3771C3F3-8445-44CD-B17D-FBBE6F2246BF}" presName="base" presStyleLbl="dkBgShp" presStyleIdx="1" presStyleCnt="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endParaRPr lang="ru-RU"/>
        </a:p>
      </dgm:t>
    </dgm:pt>
  </dgm:ptLst>
  <dgm:cxnLst>
    <dgm:cxn modelId="{F053CE43-9149-44EF-AD23-150A3C2988B9}" type="presOf" srcId="{6FC3C68C-356F-43BE-8DCB-B6DD4A232D88}" destId="{3BBA630D-2225-44B6-AF84-1260171D1A06}" srcOrd="0" destOrd="0" presId="urn:microsoft.com/office/officeart/2005/8/layout/hList3"/>
    <dgm:cxn modelId="{F6FEFB27-B49A-46D9-94C7-F3DE3ADABE33}" type="presOf" srcId="{6D7D7A45-AC22-4B88-B83E-DBE575E2B154}" destId="{EB46BD2D-A8D3-4593-BB1D-D61484527FAC}" srcOrd="0" destOrd="0" presId="urn:microsoft.com/office/officeart/2005/8/layout/hList3"/>
    <dgm:cxn modelId="{F7B611DC-BE1B-49A9-B61A-07EBF01C1F24}" type="presOf" srcId="{3771C3F3-8445-44CD-B17D-FBBE6F2246BF}" destId="{03BE0324-E961-4AD6-AFA1-B7E6BB3880E7}" srcOrd="0" destOrd="0" presId="urn:microsoft.com/office/officeart/2005/8/layout/hList3"/>
    <dgm:cxn modelId="{AF8D4F1B-A9BD-48B1-A9B9-6B365D5B8DB9}" type="presOf" srcId="{AF5D798B-387E-4E9E-80EE-9ABDF560BB07}" destId="{E0F0517F-E667-4955-AB72-71EF35827F9A}" srcOrd="0" destOrd="0" presId="urn:microsoft.com/office/officeart/2005/8/layout/hList3"/>
    <dgm:cxn modelId="{99B49A3D-4E14-4EB0-B254-6224C03FE65D}" srcId="{3771C3F3-8445-44CD-B17D-FBBE6F2246BF}" destId="{30B995A5-DF7E-448D-8234-36AD93F28FFE}" srcOrd="1" destOrd="0" parTransId="{05D33B19-0EA1-4091-A185-266A34A7338A}" sibTransId="{053267E8-746A-45AC-805C-4402511B6755}"/>
    <dgm:cxn modelId="{867982B7-D127-47A5-A9E5-60E117685C3F}" srcId="{3771C3F3-8445-44CD-B17D-FBBE6F2246BF}" destId="{AF5D798B-387E-4E9E-80EE-9ABDF560BB07}" srcOrd="0" destOrd="0" parTransId="{B3AD2560-BEC1-4EA8-A8FA-7AB964E50671}" sibTransId="{02EB8024-E7DE-4B65-82E7-BB0ABCEB6177}"/>
    <dgm:cxn modelId="{D6A8437B-7ABD-4478-8D74-3AD268744611}" srcId="{3771C3F3-8445-44CD-B17D-FBBE6F2246BF}" destId="{6FC3C68C-356F-43BE-8DCB-B6DD4A232D88}" srcOrd="3" destOrd="0" parTransId="{A3FB90BF-240A-4075-BCBB-14E78439EEBD}" sibTransId="{75E05E38-685E-44C0-8021-C4073AAF64BB}"/>
    <dgm:cxn modelId="{60986079-EAC8-45B4-8AAC-8D5671C41B76}" type="presOf" srcId="{30B995A5-DF7E-448D-8234-36AD93F28FFE}" destId="{A7B295C5-5CAE-4A08-BA4B-1100CAF7734E}" srcOrd="0" destOrd="0" presId="urn:microsoft.com/office/officeart/2005/8/layout/hList3"/>
    <dgm:cxn modelId="{559FEB9D-A6F8-4783-9B84-7C508B3F1E42}" srcId="{6D7D7A45-AC22-4B88-B83E-DBE575E2B154}" destId="{3771C3F3-8445-44CD-B17D-FBBE6F2246BF}" srcOrd="0" destOrd="0" parTransId="{7F40CD9A-1B8E-4048-A77E-6230DC0B48BB}" sibTransId="{A343C0CC-F31F-4EA6-BA44-9C9D329C3C57}"/>
    <dgm:cxn modelId="{280E04DC-BDF4-4DA3-A781-FD99E93702F3}" type="presOf" srcId="{B7A437E4-4765-47A0-A01A-62381EABEFC2}" destId="{99EDE9A0-F5CB-4DB2-8FB8-178E1DF2F423}" srcOrd="0" destOrd="0" presId="urn:microsoft.com/office/officeart/2005/8/layout/hList3"/>
    <dgm:cxn modelId="{0460A5BD-B938-4C70-B5C9-1CF36FE4DB2D}" srcId="{3771C3F3-8445-44CD-B17D-FBBE6F2246BF}" destId="{B7A437E4-4765-47A0-A01A-62381EABEFC2}" srcOrd="2" destOrd="0" parTransId="{2190496B-EAA6-4AED-A547-026075FF2A46}" sibTransId="{54CC1F67-EEC4-40B5-8D97-B2B59D083C81}"/>
    <dgm:cxn modelId="{23409DFA-C2BE-4B4E-AA58-E5E8265CE457}" type="presParOf" srcId="{EB46BD2D-A8D3-4593-BB1D-D61484527FAC}" destId="{03BE0324-E961-4AD6-AFA1-B7E6BB3880E7}" srcOrd="0" destOrd="0" presId="urn:microsoft.com/office/officeart/2005/8/layout/hList3"/>
    <dgm:cxn modelId="{3E9FC6CF-73E1-4371-A252-5121F08D2D14}" type="presParOf" srcId="{EB46BD2D-A8D3-4593-BB1D-D61484527FAC}" destId="{8072C382-AB2D-460C-AE03-035EDC20070C}" srcOrd="1" destOrd="0" presId="urn:microsoft.com/office/officeart/2005/8/layout/hList3"/>
    <dgm:cxn modelId="{F0554599-0E82-4406-800F-1D94CB7AF2BB}" type="presParOf" srcId="{8072C382-AB2D-460C-AE03-035EDC20070C}" destId="{E0F0517F-E667-4955-AB72-71EF35827F9A}" srcOrd="0" destOrd="0" presId="urn:microsoft.com/office/officeart/2005/8/layout/hList3"/>
    <dgm:cxn modelId="{A88A1874-F97F-46ED-B97F-9B977CF8ABD8}" type="presParOf" srcId="{8072C382-AB2D-460C-AE03-035EDC20070C}" destId="{A7B295C5-5CAE-4A08-BA4B-1100CAF7734E}" srcOrd="1" destOrd="0" presId="urn:microsoft.com/office/officeart/2005/8/layout/hList3"/>
    <dgm:cxn modelId="{255451E0-80C6-4640-B4F3-88EB3CF452EA}" type="presParOf" srcId="{8072C382-AB2D-460C-AE03-035EDC20070C}" destId="{99EDE9A0-F5CB-4DB2-8FB8-178E1DF2F423}" srcOrd="2" destOrd="0" presId="urn:microsoft.com/office/officeart/2005/8/layout/hList3"/>
    <dgm:cxn modelId="{A9E21066-8C00-4D4E-98E9-9748AFD39FA5}" type="presParOf" srcId="{8072C382-AB2D-460C-AE03-035EDC20070C}" destId="{3BBA630D-2225-44B6-AF84-1260171D1A06}" srcOrd="3" destOrd="0" presId="urn:microsoft.com/office/officeart/2005/8/layout/hList3"/>
    <dgm:cxn modelId="{54B1455F-128A-49C5-AD7F-69D40769D3A6}" type="presParOf" srcId="{EB46BD2D-A8D3-4593-BB1D-D61484527FAC}" destId="{BC3AFBE3-C5B5-4254-BAF4-A96DD8B31B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377696"/>
            <a:ext cx="8035866" cy="816865"/>
          </a:xfrm>
        </p:spPr>
        <p:txBody>
          <a:bodyPr/>
          <a:lstStyle/>
          <a:p>
            <a:r>
              <a:rPr lang="ru-RU" dirty="0">
                <a:latin typeface="Arial" charset="0"/>
              </a:rPr>
              <a:t>Госсектор: Бухгалтерия государственного учреждения для Казахстана</a:t>
            </a:r>
            <a:br>
              <a:rPr lang="ru-RU" dirty="0">
                <a:latin typeface="Arial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eaLnBrk="0" hangingPunct="0">
              <a:lnSpc>
                <a:spcPct val="93000"/>
              </a:lnSpc>
              <a:tabLst>
                <a:tab pos="36195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b="1" dirty="0">
                <a:latin typeface="Arial" charset="0"/>
              </a:rPr>
              <a:t>Учет </a:t>
            </a:r>
            <a:r>
              <a:rPr lang="ru-RU" b="1" dirty="0" err="1">
                <a:latin typeface="Arial" charset="0"/>
              </a:rPr>
              <a:t>внеоборотных</a:t>
            </a:r>
            <a:r>
              <a:rPr lang="ru-RU" b="1" dirty="0">
                <a:latin typeface="Arial" charset="0"/>
              </a:rPr>
              <a:t> активов</a:t>
            </a:r>
            <a:endParaRPr lang="en-US" b="1" dirty="0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05798" y="4184047"/>
            <a:ext cx="2395220" cy="583025"/>
          </a:xfrm>
        </p:spPr>
        <p:txBody>
          <a:bodyPr/>
          <a:lstStyle/>
          <a:p>
            <a:r>
              <a:rPr lang="ru-RU" dirty="0" smtClean="0"/>
              <a:t>Методист 1С-Рейтинг, ЦРОР</a:t>
            </a:r>
            <a:br>
              <a:rPr lang="ru-RU" dirty="0" smtClean="0"/>
            </a:br>
            <a:r>
              <a:rPr lang="ru-RU" dirty="0" smtClean="0"/>
              <a:t>Кенишева Т.Б.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Модернизация 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751523"/>
            <a:ext cx="8316000" cy="37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Инвентаризация 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51523"/>
            <a:ext cx="8352000" cy="3571303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 flipH="1">
            <a:off x="6559296" y="2072640"/>
            <a:ext cx="1684782" cy="449390"/>
          </a:xfrm>
          <a:prstGeom prst="wedgeRoundRectCallout">
            <a:avLst>
              <a:gd name="adj1" fmla="val -46830"/>
              <a:gd name="adj2" fmla="val 112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Списание ВА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 flipH="1">
            <a:off x="5120640" y="4224528"/>
            <a:ext cx="2036064" cy="532638"/>
          </a:xfrm>
          <a:prstGeom prst="wedgeRoundRectCallout">
            <a:avLst>
              <a:gd name="adj1" fmla="val -40558"/>
              <a:gd name="adj2" fmla="val -10795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Принятие к учету ВА</a:t>
            </a:r>
          </a:p>
        </p:txBody>
      </p:sp>
    </p:spTree>
    <p:extLst>
      <p:ext uri="{BB962C8B-B14F-4D97-AF65-F5344CB8AC3E}">
        <p14:creationId xmlns:p14="http://schemas.microsoft.com/office/powerpoint/2010/main" val="23726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Комплектация 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8" y="751523"/>
            <a:ext cx="7056000" cy="2970941"/>
          </a:xfrm>
          <a:prstGeom prst="rect">
            <a:avLst/>
          </a:prstGeom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259252" y="3857625"/>
            <a:ext cx="8738443" cy="1043559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ВАЖНО!!!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+mn-lt"/>
              </a:rPr>
              <a:t>каждый ВА, входящий в состав комплекта, учитывается и амортизируется отдельно</a:t>
            </a:r>
          </a:p>
        </p:txBody>
      </p:sp>
    </p:spTree>
    <p:extLst>
      <p:ext uri="{BB962C8B-B14F-4D97-AF65-F5344CB8AC3E}">
        <p14:creationId xmlns:p14="http://schemas.microsoft.com/office/powerpoint/2010/main" val="28556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Выбытие (Передача) 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4" y="913302"/>
            <a:ext cx="8064000" cy="36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Выбытие (Передача) 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751523"/>
            <a:ext cx="6588000" cy="35292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456" y="4242217"/>
            <a:ext cx="8546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Документ формирует начисления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обязательств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 бюджетом по полученному доходу от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9437817"/>
              </p:ext>
            </p:extLst>
          </p:nvPr>
        </p:nvGraphicFramePr>
        <p:xfrm>
          <a:off x="202090" y="226568"/>
          <a:ext cx="8388000" cy="43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93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Амортизация 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" y="946540"/>
            <a:ext cx="4254916" cy="24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90" y="3625557"/>
            <a:ext cx="5256000" cy="1111571"/>
          </a:xfrm>
          <a:prstGeom prst="rect">
            <a:avLst/>
          </a:prstGeom>
        </p:spPr>
      </p:pic>
      <p:sp>
        <p:nvSpPr>
          <p:cNvPr id="6" name="Текст 1"/>
          <p:cNvSpPr txBox="1">
            <a:spLocks/>
          </p:cNvSpPr>
          <p:nvPr/>
        </p:nvSpPr>
        <p:spPr bwMode="auto">
          <a:xfrm>
            <a:off x="5397818" y="1367009"/>
            <a:ext cx="34290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000" dirty="0" smtClean="0"/>
              <a:t>Начисление амортизации выполняется </a:t>
            </a:r>
            <a:r>
              <a:rPr lang="ru-RU" altLang="ru-RU" sz="2000" dirty="0" err="1" smtClean="0"/>
              <a:t>пообъектно</a:t>
            </a:r>
            <a:r>
              <a:rPr lang="ru-RU" altLang="ru-RU" sz="2000" dirty="0" smtClean="0"/>
              <a:t> согласно назначенным способам</a:t>
            </a:r>
          </a:p>
        </p:txBody>
      </p:sp>
    </p:spTree>
    <p:extLst>
      <p:ext uri="{BB962C8B-B14F-4D97-AF65-F5344CB8AC3E}">
        <p14:creationId xmlns:p14="http://schemas.microsoft.com/office/powerpoint/2010/main" val="329806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68" y="244031"/>
            <a:ext cx="8539624" cy="609410"/>
          </a:xfrm>
        </p:spPr>
        <p:txBody>
          <a:bodyPr>
            <a:normAutofit fontScale="90000"/>
          </a:bodyPr>
          <a:lstStyle/>
          <a:p>
            <a:r>
              <a:rPr lang="ru-RU" altLang="ru-RU" sz="1600" dirty="0" smtClean="0"/>
              <a:t>        Результат </a:t>
            </a:r>
            <a:r>
              <a:rPr lang="ru-RU" altLang="ru-RU" sz="1600" dirty="0"/>
              <a:t>выполнения регламентной операции начисления амортизации можно проанализировать через отчет «Ведомость амортизации ВА»</a:t>
            </a:r>
            <a:br>
              <a:rPr lang="ru-RU" altLang="ru-RU" sz="1600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2" y="890018"/>
            <a:ext cx="8280000" cy="3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7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Дополнительную информацию по отраслевым решениям можно получить на сайте www.1c-rating.kz,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либо по </a:t>
            </a:r>
            <a:r>
              <a:rPr lang="ru-RU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e-mail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1c@1c-rating.kz</a:t>
            </a:r>
          </a:p>
        </p:txBody>
      </p:sp>
    </p:spTree>
    <p:extLst>
      <p:ext uri="{BB962C8B-B14F-4D97-AF65-F5344CB8AC3E}">
        <p14:creationId xmlns:p14="http://schemas.microsoft.com/office/powerpoint/2010/main" val="11716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94520" y="183071"/>
            <a:ext cx="7360920" cy="43434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Схема учета </a:t>
            </a:r>
            <a:r>
              <a:rPr lang="ru-RU" altLang="ru-RU" dirty="0" err="1"/>
              <a:t>внеоборотных</a:t>
            </a:r>
            <a:r>
              <a:rPr lang="ru-RU" altLang="ru-RU" dirty="0"/>
              <a:t> активов</a:t>
            </a:r>
            <a:r>
              <a:rPr lang="ru-RU" altLang="ru-RU" dirty="0">
                <a:solidFill>
                  <a:srgbClr val="FFCC00"/>
                </a:solidFill>
              </a:rPr>
              <a:t/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954000" y="653941"/>
            <a:ext cx="7236000" cy="3924000"/>
          </a:xfrm>
          <a:prstGeom prst="roundRect">
            <a:avLst>
              <a:gd name="adj" fmla="val 7632"/>
            </a:avLst>
          </a:prstGeom>
          <a:solidFill>
            <a:srgbClr val="FFFFCC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990000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990000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990000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990000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990000"/>
              </a:solidFill>
            </a:endParaRPr>
          </a:p>
          <a:p>
            <a:pPr algn="r">
              <a:defRPr/>
            </a:pP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 rot="5400000">
            <a:off x="5177042" y="1635440"/>
            <a:ext cx="3499104" cy="1758726"/>
          </a:xfrm>
          <a:prstGeom prst="round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Н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Б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Р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Т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Н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Ы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Е</a:t>
            </a:r>
          </a:p>
          <a:p>
            <a:pPr algn="ctr">
              <a:defRPr/>
            </a:pPr>
            <a:endParaRPr lang="ru-RU" sz="1200" b="1" dirty="0" smtClean="0">
              <a:solidFill>
                <a:srgbClr val="A5002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К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Т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</a:rPr>
              <a:t>Ы</a:t>
            </a:r>
          </a:p>
          <a:p>
            <a:pPr algn="ctr">
              <a:defRPr/>
            </a:pP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071688" y="765251"/>
            <a:ext cx="2566020" cy="728070"/>
          </a:xfrm>
          <a:prstGeom prst="round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Основные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средства</a:t>
            </a:r>
            <a:endParaRPr lang="ru-RU" sz="2000" b="1" dirty="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078558" y="1627432"/>
            <a:ext cx="2559150" cy="719637"/>
          </a:xfrm>
          <a:prstGeom prst="round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Нематериальные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активы</a:t>
            </a:r>
            <a:endParaRPr lang="ru-RU" sz="2000" b="1" dirty="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1120142" y="2494908"/>
            <a:ext cx="2517566" cy="677592"/>
          </a:xfrm>
          <a:prstGeom prst="round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Биологические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активы</a:t>
            </a:r>
            <a:endParaRPr lang="ru-RU" sz="2000" b="1" dirty="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120142" y="3295909"/>
            <a:ext cx="2517566" cy="800603"/>
          </a:xfrm>
          <a:prstGeom prst="round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Незавершенное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</a:rPr>
              <a:t>строительство</a:t>
            </a:r>
            <a:endParaRPr lang="ru-RU" sz="2000" b="1" dirty="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 rot="16200000">
            <a:off x="4394022" y="2020806"/>
            <a:ext cx="355957" cy="1604048"/>
          </a:xfrm>
          <a:prstGeom prst="downArrow">
            <a:avLst/>
          </a:prstGeom>
          <a:solidFill>
            <a:srgbClr val="FFCC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 bwMode="auto">
          <a:xfrm rot="16200000">
            <a:off x="4410696" y="1211816"/>
            <a:ext cx="355957" cy="1604048"/>
          </a:xfrm>
          <a:prstGeom prst="downArrow">
            <a:avLst/>
          </a:prstGeom>
          <a:solidFill>
            <a:srgbClr val="FFCC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 bwMode="auto">
          <a:xfrm rot="16200000">
            <a:off x="4450555" y="327262"/>
            <a:ext cx="355957" cy="1604048"/>
          </a:xfrm>
          <a:prstGeom prst="downArrow">
            <a:avLst/>
          </a:prstGeom>
          <a:solidFill>
            <a:srgbClr val="FFCC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 bwMode="auto">
          <a:xfrm rot="16200000">
            <a:off x="4450555" y="2938010"/>
            <a:ext cx="355957" cy="1604048"/>
          </a:xfrm>
          <a:prstGeom prst="downArrow">
            <a:avLst/>
          </a:prstGeom>
          <a:solidFill>
            <a:srgbClr val="FFCC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18904" y="134112"/>
            <a:ext cx="7820296" cy="617411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990000"/>
                </a:solidFill>
              </a:rPr>
              <a:t>Организация учета </a:t>
            </a:r>
            <a:r>
              <a:rPr lang="ru-RU" altLang="ru-RU" dirty="0" err="1">
                <a:solidFill>
                  <a:srgbClr val="990000"/>
                </a:solidFill>
              </a:rPr>
              <a:t>внеоборотных</a:t>
            </a:r>
            <a:r>
              <a:rPr lang="ru-RU" altLang="ru-RU" dirty="0">
                <a:solidFill>
                  <a:srgbClr val="990000"/>
                </a:solidFill>
              </a:rPr>
              <a:t> активов с помощью специализированного справочника</a:t>
            </a:r>
            <a:br>
              <a:rPr lang="ru-RU" altLang="ru-RU" dirty="0">
                <a:solidFill>
                  <a:srgbClr val="990000"/>
                </a:solidFill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839989"/>
            <a:ext cx="6624000" cy="2968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28" y="2185013"/>
            <a:ext cx="5652000" cy="25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solidFill>
                  <a:srgbClr val="990000"/>
                </a:solidFill>
              </a:rPr>
              <a:t>Этапы </a:t>
            </a:r>
            <a:r>
              <a:rPr lang="ru-RU" altLang="ru-RU" dirty="0" smtClean="0">
                <a:solidFill>
                  <a:srgbClr val="990000"/>
                </a:solidFill>
              </a:rPr>
              <a:t>учета </a:t>
            </a:r>
            <a:r>
              <a:rPr lang="ru-RU" altLang="ru-RU" dirty="0" err="1" smtClean="0">
                <a:solidFill>
                  <a:srgbClr val="990000"/>
                </a:solidFill>
              </a:rPr>
              <a:t>внеоборотных</a:t>
            </a:r>
            <a:r>
              <a:rPr lang="ru-RU" altLang="ru-RU" dirty="0" smtClean="0">
                <a:solidFill>
                  <a:srgbClr val="990000"/>
                </a:solidFill>
              </a:rPr>
              <a:t> активов</a:t>
            </a:r>
            <a:r>
              <a:rPr lang="ru-RU" altLang="ru-RU" dirty="0">
                <a:solidFill>
                  <a:srgbClr val="990000"/>
                </a:solidFill>
              </a:rPr>
              <a:t/>
            </a:r>
            <a:br>
              <a:rPr lang="ru-RU" altLang="ru-RU" dirty="0">
                <a:solidFill>
                  <a:srgbClr val="990000"/>
                </a:solidFill>
              </a:rPr>
            </a:br>
            <a:endParaRPr lang="ru-RU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04" y="751524"/>
            <a:ext cx="4428000" cy="40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Ввод начальных остаток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24" y="932573"/>
            <a:ext cx="7884000" cy="33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Приобретение за плату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4" y="832486"/>
            <a:ext cx="8100000" cy="35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2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Принятие к учету 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4" y="973036"/>
            <a:ext cx="7848000" cy="33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Перемещение 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844297"/>
            <a:ext cx="8244000" cy="35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Передача 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" y="890588"/>
            <a:ext cx="8748000" cy="35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168</Words>
  <Application>Microsoft Office PowerPoint</Application>
  <PresentationFormat>Экран (16:9)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Госсектор: Бухгалтерия государственного учреждения для Казахстана </vt:lpstr>
      <vt:lpstr>Схема учета внеоборотных активов </vt:lpstr>
      <vt:lpstr>Организация учета внеоборотных активов с помощью специализированного справочника </vt:lpstr>
      <vt:lpstr>Этапы учета внеоборотных активов </vt:lpstr>
      <vt:lpstr>Ввод начальных остаток</vt:lpstr>
      <vt:lpstr>Приобретение за плату</vt:lpstr>
      <vt:lpstr>Принятие к учету ВА</vt:lpstr>
      <vt:lpstr>Перемещение ВА</vt:lpstr>
      <vt:lpstr>Передача ВА</vt:lpstr>
      <vt:lpstr>Модернизация ВА</vt:lpstr>
      <vt:lpstr>Инвентаризация ВА</vt:lpstr>
      <vt:lpstr>Комплектация ВА</vt:lpstr>
      <vt:lpstr>Выбытие (Передача) ВА</vt:lpstr>
      <vt:lpstr>Выбытие (Передача) ВА</vt:lpstr>
      <vt:lpstr>Презентация PowerPoint</vt:lpstr>
      <vt:lpstr>Амортизация ВА</vt:lpstr>
      <vt:lpstr>        Результат выполнения регламентной операции начисления амортизации можно проанализировать через отчет «Ведомость амортизации ВА»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169</cp:revision>
  <dcterms:created xsi:type="dcterms:W3CDTF">2018-12-12T10:35:33Z</dcterms:created>
  <dcterms:modified xsi:type="dcterms:W3CDTF">2025-06-05T10:53:51Z</dcterms:modified>
</cp:coreProperties>
</file>